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257" r:id="rId3"/>
    <p:sldId id="258" r:id="rId4"/>
    <p:sldId id="268" r:id="rId5"/>
    <p:sldId id="296" r:id="rId6"/>
    <p:sldId id="267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8" r:id="rId15"/>
    <p:sldId id="284" r:id="rId16"/>
    <p:sldId id="283" r:id="rId17"/>
    <p:sldId id="281" r:id="rId18"/>
    <p:sldId id="282" r:id="rId19"/>
    <p:sldId id="280" r:id="rId20"/>
    <p:sldId id="279" r:id="rId21"/>
    <p:sldId id="277" r:id="rId22"/>
    <p:sldId id="285" r:id="rId23"/>
    <p:sldId id="276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</p:sldIdLst>
  <p:sldSz cx="9144000" cy="6858000" type="screen4x3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9E00"/>
    <a:srgbClr val="22DC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DC091-B595-4266-B1B2-6CC855B21D26}" type="datetimeFigureOut">
              <a:rPr lang="id-ID" smtClean="0"/>
              <a:t>10/03/2021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6A95CB-C510-4CB6-A602-8FCB0DACF13E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73447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92C16C5-0CEC-48AE-B6A9-E11F37B7A14D}" type="datetime1">
              <a:rPr lang="id-ID" smtClean="0"/>
              <a:t>10/03/2021</a:t>
            </a:fld>
            <a:endParaRPr lang="id-ID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BB37FF6-1869-4755-875F-F0CAC4DB0EC1}" type="datetime1">
              <a:rPr lang="id-ID" smtClean="0"/>
              <a:t>10/03/2021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A7F9262-CF50-4724-AC18-3113C432E47B}" type="datetime1">
              <a:rPr lang="id-ID" smtClean="0"/>
              <a:t>10/03/2021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0EF21D6-371A-432B-87B0-C98D21529836}" type="datetime1">
              <a:rPr lang="id-ID" smtClean="0"/>
              <a:t>10/03/2021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1D9C2AA-00B0-46A7-8A87-7E07FA1B610E}" type="datetime1">
              <a:rPr lang="id-ID" smtClean="0"/>
              <a:t>10/03/2021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0540B29-FF57-4FD6-92F4-804A19154AFA}" type="datetime1">
              <a:rPr lang="id-ID" smtClean="0"/>
              <a:t>10/03/2021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C4A0262-4176-4A22-B6E8-042A789D2300}" type="datetime1">
              <a:rPr lang="id-ID" smtClean="0"/>
              <a:t>10/03/2021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FDCA803-8B87-4525-988B-8D2F5901E094}" type="datetime1">
              <a:rPr lang="id-ID" smtClean="0"/>
              <a:t>10/03/2021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1A63B0F-1C93-45B4-85A6-D0ECD898B696}" type="datetime1">
              <a:rPr lang="id-ID" smtClean="0"/>
              <a:t>10/03/2021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3A3604F-F250-495A-B873-EA9567E2FCF9}" type="datetime1">
              <a:rPr lang="id-ID" smtClean="0"/>
              <a:t>10/03/2021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0FD2A75-52CB-4DDB-98AF-784A9FDB5736}" type="datetime1">
              <a:rPr lang="id-ID" smtClean="0"/>
              <a:t>10/03/2021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81782EAE-F426-4063-A923-BE11F13FEA7E}" type="datetime1">
              <a:rPr lang="id-ID" smtClean="0"/>
              <a:t>10/03/2021</a:t>
            </a:fld>
            <a:endParaRPr lang="id-ID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id-ID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2A04FE14-EFD6-4708-BB41-6D8A4679C5C5}" type="slidenum">
              <a:rPr lang="id-ID" smtClean="0"/>
              <a:t>‹#›</a:t>
            </a:fld>
            <a:endParaRPr lang="id-ID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b="1" dirty="0" err="1" smtClean="0">
                <a:solidFill>
                  <a:schemeClr val="tx1"/>
                </a:solidFill>
                <a:effectLst/>
                <a:latin typeface="+mn-lt"/>
              </a:rPr>
              <a:t>Prinsip</a:t>
            </a:r>
            <a:r>
              <a:rPr lang="en-US" sz="4800" b="1" dirty="0" smtClean="0">
                <a:solidFill>
                  <a:schemeClr val="tx1"/>
                </a:solidFill>
                <a:effectLst/>
                <a:latin typeface="+mn-lt"/>
              </a:rPr>
              <a:t> Usability</a:t>
            </a:r>
            <a:br>
              <a:rPr lang="en-US" sz="4800" b="1" dirty="0" smtClean="0">
                <a:solidFill>
                  <a:schemeClr val="tx1"/>
                </a:solidFill>
                <a:effectLst/>
                <a:latin typeface="+mn-lt"/>
              </a:rPr>
            </a:br>
            <a:endParaRPr lang="id-ID" sz="1600" dirty="0"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592" y="1556792"/>
            <a:ext cx="6941308" cy="1752600"/>
          </a:xfrm>
        </p:spPr>
        <p:txBody>
          <a:bodyPr>
            <a:normAutofit/>
          </a:bodyPr>
          <a:lstStyle/>
          <a:p>
            <a:pPr algn="l"/>
            <a:r>
              <a:rPr lang="id-ID" sz="2400" dirty="0" smtClean="0">
                <a:solidFill>
                  <a:schemeClr val="tx1"/>
                </a:solidFill>
                <a:latin typeface="Baskerville Old Face" pitchFamily="18" charset="0"/>
              </a:rPr>
              <a:t>         </a:t>
            </a:r>
            <a:r>
              <a:rPr lang="en-US" sz="2400" dirty="0" err="1" smtClean="0">
                <a:solidFill>
                  <a:schemeClr val="tx1"/>
                </a:solidFill>
                <a:latin typeface="+mj-lt"/>
              </a:rPr>
              <a:t>e-mail:muhammad.nurkamid@umk.ac.id</a:t>
            </a:r>
            <a:endParaRPr lang="id-ID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</a:t>
            </a:fld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607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 Usability Lanjutan...</a:t>
            </a:r>
            <a:endParaRPr lang="id-ID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itchFamily="2" charset="2"/>
              <a:buChar char="v"/>
            </a:pPr>
            <a:r>
              <a:rPr lang="id-ID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Subtitutivity, </a:t>
            </a:r>
            <a:r>
              <a:rPr lang="id-ID" sz="2800" dirty="0">
                <a:latin typeface="+mj-lt"/>
              </a:rPr>
              <a:t>m</a:t>
            </a:r>
            <a:r>
              <a:rPr lang="id-ID" sz="2800" dirty="0" smtClean="0">
                <a:latin typeface="+mj-lt"/>
              </a:rPr>
              <a:t>emungkinkan nilai input dan output yang sama untuk disubstitusikan satu sama lain </a:t>
            </a:r>
          </a:p>
          <a:p>
            <a:pPr algn="just">
              <a:buFont typeface="Wingdings" pitchFamily="2" charset="2"/>
              <a:buChar char="v"/>
            </a:pPr>
            <a:r>
              <a:rPr lang="id-ID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Customizability, </a:t>
            </a:r>
            <a:r>
              <a:rPr lang="id-ID" sz="2800" dirty="0">
                <a:latin typeface="+mj-lt"/>
              </a:rPr>
              <a:t>t</a:t>
            </a:r>
            <a:r>
              <a:rPr lang="fi-FI" sz="2800" dirty="0" smtClean="0">
                <a:latin typeface="+mj-lt"/>
              </a:rPr>
              <a:t>ingkat modifikasi antarmuka oleh pengguna atau sistem</a:t>
            </a:r>
            <a:r>
              <a:rPr lang="id-ID" sz="2800" dirty="0" smtClean="0">
                <a:latin typeface="+mj-lt"/>
              </a:rPr>
              <a:t>.</a:t>
            </a:r>
            <a:endParaRPr lang="id-ID" sz="2800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3071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 Usability Lanjutan...</a:t>
            </a:r>
            <a:endParaRPr lang="id-ID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d-ID" b="1" dirty="0" smtClean="0"/>
              <a:t>3. </a:t>
            </a:r>
            <a:r>
              <a:rPr lang="id-ID" sz="2800" b="1" dirty="0" smtClean="0">
                <a:latin typeface="+mj-lt"/>
              </a:rPr>
              <a:t>Effectiveness (Robustness)</a:t>
            </a:r>
          </a:p>
          <a:p>
            <a:pPr algn="just">
              <a:buFont typeface="Wingdings" pitchFamily="2" charset="2"/>
              <a:buChar char="v"/>
            </a:pPr>
            <a:r>
              <a:rPr lang="id-ID" sz="2800" dirty="0">
                <a:latin typeface="+mj-lt"/>
              </a:rPr>
              <a:t> </a:t>
            </a:r>
            <a:r>
              <a:rPr lang="id-ID" sz="2800" dirty="0" smtClean="0">
                <a:latin typeface="+mj-lt"/>
              </a:rPr>
              <a:t>Tingkat dukungan yang disediakan bagi pengguna untuk mencapai tujuannya dengan sukses dan memberikan penilaian tingkah laku yang diarahkan oleh suatu tujuan.</a:t>
            </a:r>
          </a:p>
          <a:p>
            <a:pPr algn="just">
              <a:buFont typeface="Wingdings" pitchFamily="2" charset="2"/>
              <a:buChar char="v"/>
            </a:pPr>
            <a:r>
              <a:rPr lang="id-ID" sz="2800" dirty="0" smtClean="0">
                <a:latin typeface="+mj-lt"/>
              </a:rPr>
              <a:t>Memungkinkan untuk meningkatkan produktivitas pengguna.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810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 Usability Lanjutan...</a:t>
            </a:r>
            <a:endParaRPr lang="id-ID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d-ID" sz="2400" b="1" dirty="0" smtClean="0">
                <a:latin typeface="+mj-lt"/>
              </a:rPr>
              <a:t>Yang mempengaruhi tingkat effectiveness, yaitu:</a:t>
            </a:r>
          </a:p>
          <a:p>
            <a:pPr algn="just">
              <a:buFont typeface="Wingdings" pitchFamily="2" charset="2"/>
              <a:buChar char="v"/>
            </a:pPr>
            <a:r>
              <a:rPr lang="id-ID" sz="2400" dirty="0" smtClean="0">
                <a:latin typeface="+mj-lt"/>
              </a:rPr>
              <a:t> </a:t>
            </a:r>
            <a:r>
              <a:rPr lang="id-ID" sz="2400" b="1" dirty="0" smtClean="0">
                <a:latin typeface="+mj-lt"/>
              </a:rPr>
              <a:t>Observaility, </a:t>
            </a:r>
            <a:r>
              <a:rPr lang="id-ID" sz="2400" dirty="0" smtClean="0">
                <a:latin typeface="+mj-lt"/>
              </a:rPr>
              <a:t>kemampuan pengguna untuk mengevaluasi status internal dari sistem berdasarkan representasi yang dirasakan.</a:t>
            </a:r>
          </a:p>
          <a:p>
            <a:pPr algn="just">
              <a:buFont typeface="Wingdings" pitchFamily="2" charset="2"/>
              <a:buChar char="v"/>
            </a:pPr>
            <a:r>
              <a:rPr lang="id-ID" sz="2400" dirty="0">
                <a:latin typeface="+mj-lt"/>
              </a:rPr>
              <a:t> </a:t>
            </a:r>
            <a:r>
              <a:rPr lang="id-ID" sz="2400" b="1" dirty="0" smtClean="0">
                <a:latin typeface="+mj-lt"/>
              </a:rPr>
              <a:t>Recoverability, </a:t>
            </a:r>
            <a:r>
              <a:rPr lang="id-ID" sz="2400" dirty="0" smtClean="0">
                <a:latin typeface="+mj-lt"/>
              </a:rPr>
              <a:t>kemampuan pengguna untuk melakukan koreksi terhadap aksi yang dilakukan pada saat terjadi kesalahan.</a:t>
            </a:r>
          </a:p>
          <a:p>
            <a:pPr algn="just">
              <a:buFont typeface="Wingdings" pitchFamily="2" charset="2"/>
              <a:buChar char="v"/>
            </a:pPr>
            <a:r>
              <a:rPr lang="id-ID" sz="2400" dirty="0">
                <a:latin typeface="+mj-lt"/>
              </a:rPr>
              <a:t> </a:t>
            </a:r>
            <a:r>
              <a:rPr lang="id-ID" sz="2400" b="1" dirty="0" smtClean="0">
                <a:latin typeface="+mj-lt"/>
              </a:rPr>
              <a:t>Responsiveness, </a:t>
            </a:r>
            <a:r>
              <a:rPr lang="id-ID" sz="2400" dirty="0" smtClean="0">
                <a:latin typeface="+mj-lt"/>
              </a:rPr>
              <a:t>bagaimana pengguna merasakan tingkat komunikasi dengan sistem.</a:t>
            </a:r>
          </a:p>
          <a:p>
            <a:pPr algn="just">
              <a:buFont typeface="Wingdings" pitchFamily="2" charset="2"/>
              <a:buChar char="v"/>
            </a:pPr>
            <a:r>
              <a:rPr lang="id-ID" sz="2400" b="1" dirty="0" smtClean="0">
                <a:latin typeface="+mj-lt"/>
              </a:rPr>
              <a:t>Task Conformance</a:t>
            </a:r>
            <a:r>
              <a:rPr lang="id-ID" sz="2400" dirty="0" smtClean="0">
                <a:latin typeface="+mj-lt"/>
              </a:rPr>
              <a:t>, </a:t>
            </a:r>
            <a:r>
              <a:rPr lang="sv-SE" sz="2400" dirty="0" smtClean="0">
                <a:latin typeface="+mj-lt"/>
              </a:rPr>
              <a:t>seberapa jauh layanan sistem mendukung seluruh pekerjaan pengguna</a:t>
            </a:r>
            <a:r>
              <a:rPr lang="id-ID" sz="2400" dirty="0" smtClean="0">
                <a:latin typeface="+mj-lt"/>
              </a:rPr>
              <a:t>.</a:t>
            </a:r>
            <a:endParaRPr lang="id-ID" sz="2400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24944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Parameter Untuk Mengukur Usability</a:t>
            </a:r>
            <a:endParaRPr lang="id-ID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id-ID" sz="2400" b="1" dirty="0" smtClean="0"/>
              <a:t>Success Rate</a:t>
            </a:r>
            <a:r>
              <a:rPr lang="id-ID" sz="2400" dirty="0" smtClean="0"/>
              <a:t>, mengukur tingkat keberhasilan pengguna dalam menyelesaikan semua “tugas” yang ada pada suatu website. 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id-ID" sz="2400" b="1" dirty="0" smtClean="0"/>
              <a:t>The Time a Task Requires</a:t>
            </a:r>
            <a:r>
              <a:rPr lang="id-ID" sz="2400" dirty="0" smtClean="0"/>
              <a:t>, mengukur waktu yang dibutuhkan oleh seorang pengguna dalam menyelesaikan suatu “tugas” pada website tersebut.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id-ID" sz="2400" b="1" dirty="0" smtClean="0"/>
              <a:t>Error Rate</a:t>
            </a:r>
            <a:r>
              <a:rPr lang="id-ID" sz="2400" dirty="0" smtClean="0"/>
              <a:t>, tingkat kesalahan yang dilakukan oleh pengguna pada saat menyelesaikan “tugas” pada website tersebut. </a:t>
            </a:r>
            <a:endParaRPr lang="id-ID" sz="2400" dirty="0"/>
          </a:p>
          <a:p>
            <a:pPr marL="514350" indent="-514350" algn="just">
              <a:buFont typeface="+mj-lt"/>
              <a:buAutoNum type="arabicPeriod"/>
            </a:pPr>
            <a:r>
              <a:rPr lang="id-ID" sz="2400" b="1" dirty="0" smtClean="0"/>
              <a:t>User’s Subjective Satisfaction</a:t>
            </a:r>
            <a:r>
              <a:rPr lang="id-ID" sz="2400" dirty="0" smtClean="0"/>
              <a:t>, tingkat kepuasan pengguna dalam menyelesaikan keseluruhan “tugas” ketika berinteraksi dalam website tersebut.</a:t>
            </a:r>
            <a:endParaRPr lang="id-ID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118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14</a:t>
            </a:fld>
            <a:endParaRPr lang="id-ID"/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1371600" y="3429000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dirty="0" smtClean="0">
                <a:latin typeface="+mj-lt"/>
              </a:rPr>
              <a:t>Daily </a:t>
            </a:r>
            <a:r>
              <a:rPr lang="id-ID" sz="4800" dirty="0" smtClean="0">
                <a:latin typeface="+mj-lt"/>
              </a:rPr>
              <a:t>U</a:t>
            </a:r>
            <a:r>
              <a:rPr lang="en-US" sz="4800" dirty="0" err="1" smtClean="0">
                <a:latin typeface="+mj-lt"/>
              </a:rPr>
              <a:t>sability</a:t>
            </a:r>
            <a:r>
              <a:rPr lang="en-US" sz="4800" dirty="0" smtClean="0">
                <a:latin typeface="+mj-lt"/>
              </a:rPr>
              <a:t>… </a:t>
            </a:r>
            <a:endParaRPr lang="en-US" sz="4800" dirty="0">
              <a:latin typeface="+mj-lt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685800" y="2286000"/>
            <a:ext cx="7772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/>
              <a:t>Real Life Examples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1360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15</a:t>
            </a:fld>
            <a:endParaRPr lang="id-ID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836712"/>
            <a:ext cx="5407025" cy="5194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4648200" y="533400"/>
            <a:ext cx="388620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Baskerville Old Face" pitchFamily="18" charset="0"/>
              </a:rPr>
              <a:t>Which design makes it easier to match the knob to the plate? </a:t>
            </a:r>
          </a:p>
        </p:txBody>
      </p:sp>
    </p:spTree>
    <p:extLst>
      <p:ext uri="{BB962C8B-B14F-4D97-AF65-F5344CB8AC3E}">
        <p14:creationId xmlns:p14="http://schemas.microsoft.com/office/powerpoint/2010/main" val="116186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16</a:t>
            </a:fld>
            <a:endParaRPr lang="id-ID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673817"/>
            <a:ext cx="2487613" cy="2457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 descr="(picture of intersection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1052736"/>
            <a:ext cx="4492625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95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17</a:t>
            </a:fld>
            <a:endParaRPr lang="id-ID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4315657" y="921774"/>
            <a:ext cx="4800600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Baskerville Old Face" pitchFamily="18" charset="0"/>
              </a:rPr>
              <a:t>This design may be dangerous…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7332" y="921774"/>
            <a:ext cx="2968625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280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18</a:t>
            </a:fld>
            <a:endParaRPr lang="id-ID"/>
          </a:p>
        </p:txBody>
      </p:sp>
      <p:pic>
        <p:nvPicPr>
          <p:cNvPr id="6" name="Picture 2" descr="(picture of path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0501" y="692696"/>
            <a:ext cx="1770063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5" descr="(picture of buttons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4606498"/>
            <a:ext cx="2590800" cy="17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3429000" y="4191000"/>
            <a:ext cx="35814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skerville Old Face" pitchFamily="18" charset="0"/>
              </a:rPr>
              <a:t>How do you open this window?   </a:t>
            </a: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2590800" y="381000"/>
            <a:ext cx="536557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skerville Old Face" pitchFamily="18" charset="0"/>
              </a:rPr>
              <a:t>People generally don’t comply to pre defined paths…</a:t>
            </a:r>
          </a:p>
        </p:txBody>
      </p:sp>
    </p:spTree>
    <p:extLst>
      <p:ext uri="{BB962C8B-B14F-4D97-AF65-F5344CB8AC3E}">
        <p14:creationId xmlns:p14="http://schemas.microsoft.com/office/powerpoint/2010/main" val="107585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19</a:t>
            </a:fld>
            <a:endParaRPr lang="id-ID"/>
          </a:p>
        </p:txBody>
      </p:sp>
      <p:pic>
        <p:nvPicPr>
          <p:cNvPr id="5" name="Picture 1026" descr="C:\WINDOWS\Desktop\fil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404664"/>
            <a:ext cx="2603500" cy="346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27" descr="C:\WINDOWS\Desktop\file2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3530963"/>
            <a:ext cx="26035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028"/>
          <p:cNvSpPr>
            <a:spLocks noChangeArrowheads="1"/>
          </p:cNvSpPr>
          <p:nvPr/>
        </p:nvSpPr>
        <p:spPr bwMode="auto">
          <a:xfrm>
            <a:off x="5029200" y="533400"/>
            <a:ext cx="3810000" cy="40318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Baskerville Old Face" pitchFamily="18" charset="0"/>
              </a:rPr>
              <a:t>When trying to open this file cabinet users found themselves pulling the handle on the top (See arrow).</a:t>
            </a:r>
          </a:p>
          <a:p>
            <a:endParaRPr lang="id-ID" sz="3200" dirty="0" smtClean="0">
              <a:solidFill>
                <a:schemeClr val="bg1"/>
              </a:solidFill>
              <a:latin typeface="Baskerville Old Face" pitchFamily="18" charset="0"/>
            </a:endParaRPr>
          </a:p>
          <a:p>
            <a:r>
              <a:rPr lang="en-US" sz="3200" dirty="0" smtClean="0">
                <a:solidFill>
                  <a:schemeClr val="bg1"/>
                </a:solidFill>
                <a:latin typeface="Baskerville Old Face" pitchFamily="18" charset="0"/>
              </a:rPr>
              <a:t>Guess </a:t>
            </a:r>
            <a:r>
              <a:rPr lang="en-US" sz="3200" dirty="0">
                <a:solidFill>
                  <a:schemeClr val="bg1"/>
                </a:solidFill>
                <a:latin typeface="Baskerville Old Face" pitchFamily="18" charset="0"/>
              </a:rPr>
              <a:t>what happened? </a:t>
            </a:r>
          </a:p>
        </p:txBody>
      </p:sp>
    </p:spTree>
    <p:extLst>
      <p:ext uri="{BB962C8B-B14F-4D97-AF65-F5344CB8AC3E}">
        <p14:creationId xmlns:p14="http://schemas.microsoft.com/office/powerpoint/2010/main" val="79403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3608" y="260648"/>
            <a:ext cx="7772400" cy="1470025"/>
          </a:xfrm>
        </p:spPr>
        <p:txBody>
          <a:bodyPr>
            <a:normAutofit/>
          </a:bodyPr>
          <a:lstStyle/>
          <a:p>
            <a:r>
              <a:rPr lang="id-ID" sz="5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Pengertian Usability</a:t>
            </a:r>
            <a:endParaRPr lang="id-ID" sz="5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0974" y="1988840"/>
            <a:ext cx="7825482" cy="1752600"/>
          </a:xfrm>
        </p:spPr>
        <p:txBody>
          <a:bodyPr>
            <a:noAutofit/>
          </a:bodyPr>
          <a:lstStyle/>
          <a:p>
            <a:pPr marL="457200" indent="-457200" algn="just">
              <a:buFont typeface="Wingdings" pitchFamily="2" charset="2"/>
              <a:buChar char="q"/>
            </a:pPr>
            <a:r>
              <a:rPr lang="id-ID" sz="2800" dirty="0" smtClean="0">
                <a:solidFill>
                  <a:schemeClr val="tx1"/>
                </a:solidFill>
                <a:latin typeface="+mj-lt"/>
              </a:rPr>
              <a:t>Usability berasal dari kata </a:t>
            </a:r>
            <a:r>
              <a:rPr lang="id-ID" sz="2800" i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usable</a:t>
            </a:r>
            <a:r>
              <a:rPr lang="id-ID" sz="2800" dirty="0" smtClean="0">
                <a:solidFill>
                  <a:schemeClr val="tx1"/>
                </a:solidFill>
                <a:latin typeface="+mj-lt"/>
              </a:rPr>
              <a:t> yang secara umum berarti </a:t>
            </a:r>
            <a:r>
              <a:rPr lang="id-ID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dapat digunakan dengan baik.</a:t>
            </a:r>
          </a:p>
          <a:p>
            <a:pPr marL="457200" indent="-457200" algn="just">
              <a:buFont typeface="Wingdings" pitchFamily="2" charset="2"/>
              <a:buChar char="q"/>
            </a:pPr>
            <a:r>
              <a:rPr lang="id-ID" sz="2800" dirty="0" smtClean="0">
                <a:solidFill>
                  <a:schemeClr val="tx1"/>
                </a:solidFill>
                <a:latin typeface="+mj-lt"/>
              </a:rPr>
              <a:t>Sesuatu dapat dikatakan berguna dengan baik, apabila </a:t>
            </a:r>
            <a:r>
              <a:rPr lang="id-ID" sz="28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kegagalan dalam penggunaannya</a:t>
            </a:r>
            <a:r>
              <a:rPr lang="id-ID" sz="2800" dirty="0" smtClean="0">
                <a:solidFill>
                  <a:schemeClr val="tx1"/>
                </a:solidFill>
                <a:latin typeface="+mj-lt"/>
              </a:rPr>
              <a:t> dapat dihilangkan atau diminimalkan serta berorientasi memberi manfaat dan kepuasan kepada pengguna.</a:t>
            </a:r>
            <a:endParaRPr lang="id-ID" sz="28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</a:t>
            </a:fld>
            <a:endParaRPr lang="id-ID"/>
          </a:p>
        </p:txBody>
      </p:sp>
      <p:sp>
        <p:nvSpPr>
          <p:cNvPr id="8" name="TextBox 7"/>
          <p:cNvSpPr txBox="1"/>
          <p:nvPr/>
        </p:nvSpPr>
        <p:spPr>
          <a:xfrm>
            <a:off x="1238280" y="5666351"/>
            <a:ext cx="68621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600" dirty="0" smtClean="0"/>
              <a:t>(</a:t>
            </a:r>
            <a:r>
              <a:rPr lang="en-US" sz="1600" dirty="0" smtClean="0"/>
              <a:t>Jeffrey Rubin and Dana </a:t>
            </a:r>
            <a:r>
              <a:rPr lang="en-US" sz="1600" dirty="0" err="1" smtClean="0"/>
              <a:t>Chisnell</a:t>
            </a:r>
            <a:r>
              <a:rPr lang="en-US" sz="1600" dirty="0" smtClean="0"/>
              <a:t>. </a:t>
            </a:r>
            <a:endParaRPr lang="id-ID" sz="1600" dirty="0" smtClean="0"/>
          </a:p>
          <a:p>
            <a:r>
              <a:rPr lang="en-US" sz="1600" dirty="0" smtClean="0"/>
              <a:t>Handbook of </a:t>
            </a:r>
            <a:r>
              <a:rPr lang="en-US" sz="1600" dirty="0" err="1" smtClean="0"/>
              <a:t>Usibility</a:t>
            </a:r>
            <a:r>
              <a:rPr lang="en-US" sz="1600" dirty="0" smtClean="0"/>
              <a:t> Testing, How to Plan, Design, and Conduct Effective Test. </a:t>
            </a:r>
            <a:endParaRPr lang="id-ID" sz="1600" dirty="0" smtClean="0"/>
          </a:p>
          <a:p>
            <a:r>
              <a:rPr lang="en-US" sz="1600" dirty="0" smtClean="0"/>
              <a:t>Wiley Publishing. 2008. Indianapolis</a:t>
            </a:r>
            <a:r>
              <a:rPr lang="id-ID" sz="1600" dirty="0" smtClean="0"/>
              <a:t> )</a:t>
            </a:r>
            <a:endParaRPr lang="id-ID" sz="1600" dirty="0"/>
          </a:p>
        </p:txBody>
      </p:sp>
    </p:spTree>
    <p:extLst>
      <p:ext uri="{BB962C8B-B14F-4D97-AF65-F5344CB8AC3E}">
        <p14:creationId xmlns:p14="http://schemas.microsoft.com/office/powerpoint/2010/main" val="77926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20</a:t>
            </a:fld>
            <a:endParaRPr lang="id-ID"/>
          </a:p>
        </p:txBody>
      </p:sp>
      <p:sp>
        <p:nvSpPr>
          <p:cNvPr id="8" name="Text Box 1027"/>
          <p:cNvSpPr txBox="1">
            <a:spLocks noChangeArrowheads="1"/>
          </p:cNvSpPr>
          <p:nvPr/>
        </p:nvSpPr>
        <p:spPr bwMode="auto">
          <a:xfrm>
            <a:off x="4876800" y="381000"/>
            <a:ext cx="3352800" cy="192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Times New Roman MT Extra Bold" pitchFamily="26" charset="0"/>
              </a:rPr>
              <a:t>Is this usable?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1298785"/>
              </p:ext>
            </p:extLst>
          </p:nvPr>
        </p:nvGraphicFramePr>
        <p:xfrm>
          <a:off x="1907704" y="908720"/>
          <a:ext cx="3854450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Photo Editor Photo" r:id="rId3" imgW="3142857" imgH="4038095" progId="MSPhotoEd.3">
                  <p:embed/>
                </p:oleObj>
              </mc:Choice>
              <mc:Fallback>
                <p:oleObj name="Photo Editor Photo" r:id="rId3" imgW="3142857" imgH="4038095" progId="MSPhotoEd.3">
                  <p:embed/>
                  <p:pic>
                    <p:nvPicPr>
                      <p:cNvPr id="0" name="Object 10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7704" y="908720"/>
                        <a:ext cx="3854450" cy="4953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661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7921" y="0"/>
            <a:ext cx="5279233" cy="1047524"/>
          </a:xfrm>
        </p:spPr>
        <p:txBody>
          <a:bodyPr/>
          <a:lstStyle/>
          <a:p>
            <a:r>
              <a:rPr lang="id-ID" dirty="0" smtClean="0">
                <a:solidFill>
                  <a:schemeClr val="tx1"/>
                </a:solidFill>
              </a:rPr>
              <a:t>Contoh Usability</a:t>
            </a: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21</a:t>
            </a:fld>
            <a:endParaRPr lang="id-ID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365" y="2477846"/>
            <a:ext cx="3733800" cy="40651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4" descr="Word 6.0 Font Dialo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908186"/>
            <a:ext cx="4177897" cy="172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436096" y="17008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5390290" y="908186"/>
            <a:ext cx="373380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0"/>
              </a:spcBef>
            </a:pPr>
            <a:r>
              <a:rPr lang="en-US" sz="2400" dirty="0">
                <a:latin typeface="Baskerville Old Face" pitchFamily="18" charset="0"/>
              </a:rPr>
              <a:t>Placing the buttons on the tabs themselves, confuses the users as to the consequence of selecting</a:t>
            </a:r>
            <a:r>
              <a:rPr lang="en-US" sz="2400" dirty="0">
                <a:solidFill>
                  <a:schemeClr val="bg1"/>
                </a:solidFill>
                <a:latin typeface="Baskerville Old Face" pitchFamily="18" charset="0"/>
              </a:rPr>
              <a:t> the </a:t>
            </a:r>
            <a:r>
              <a:rPr lang="en-US" sz="2400" dirty="0">
                <a:latin typeface="Baskerville Old Face" pitchFamily="18" charset="0"/>
              </a:rPr>
              <a:t>buttons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</a:p>
        </p:txBody>
      </p:sp>
      <p:sp>
        <p:nvSpPr>
          <p:cNvPr id="10" name="Text Box 12"/>
          <p:cNvSpPr txBox="1">
            <a:spLocks noChangeArrowheads="1"/>
          </p:cNvSpPr>
          <p:nvPr/>
        </p:nvSpPr>
        <p:spPr bwMode="auto">
          <a:xfrm>
            <a:off x="796538" y="3043259"/>
            <a:ext cx="381000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sz="2400" dirty="0">
                <a:latin typeface="Baskerville Old Face" pitchFamily="18" charset="0"/>
              </a:rPr>
              <a:t>If the buttons are placed outside of the set of tabs, the user can correctly consider those buttons as controlling the entire set of tabs</a:t>
            </a:r>
            <a:r>
              <a:rPr lang="en-US" sz="2400" dirty="0">
                <a:solidFill>
                  <a:schemeClr val="bg1"/>
                </a:solidFill>
                <a:latin typeface="Baskerville Old Face" pitchFamily="18" charset="0"/>
              </a:rPr>
              <a:t>.</a:t>
            </a:r>
          </a:p>
        </p:txBody>
      </p:sp>
      <p:sp>
        <p:nvSpPr>
          <p:cNvPr id="8" name="Rectangle 7"/>
          <p:cNvSpPr/>
          <p:nvPr/>
        </p:nvSpPr>
        <p:spPr>
          <a:xfrm>
            <a:off x="560359" y="5661248"/>
            <a:ext cx="28857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Baskerville Old Face" pitchFamily="18" charset="0"/>
              </a:rPr>
              <a:t>One line is enough</a:t>
            </a: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-1620688" y="4950296"/>
            <a:ext cx="7772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chemeClr val="bg1"/>
                </a:solidFill>
                <a:latin typeface="Baskerville Old Face" pitchFamily="18" charset="0"/>
              </a:rPr>
              <a:t>Tabs </a:t>
            </a:r>
            <a:endParaRPr lang="en-US" dirty="0">
              <a:solidFill>
                <a:schemeClr val="bg1"/>
              </a:solidFill>
              <a:latin typeface="Baskerville Old Face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74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22</a:t>
            </a:fld>
            <a:endParaRPr lang="id-ID"/>
          </a:p>
        </p:txBody>
      </p:sp>
      <p:sp>
        <p:nvSpPr>
          <p:cNvPr id="7" name="TextBox 6"/>
          <p:cNvSpPr txBox="1"/>
          <p:nvPr/>
        </p:nvSpPr>
        <p:spPr>
          <a:xfrm>
            <a:off x="5436096" y="17008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d-ID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050" y="569913"/>
            <a:ext cx="8596313" cy="5718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87844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>
                <a:solidFill>
                  <a:schemeClr val="tx1"/>
                </a:solidFill>
              </a:rPr>
              <a:t>Contoh Usablity </a:t>
            </a: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23</a:t>
            </a:fld>
            <a:endParaRPr lang="id-ID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687" y="1556792"/>
            <a:ext cx="6778625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 Box 12"/>
          <p:cNvSpPr txBox="1">
            <a:spLocks noChangeArrowheads="1"/>
          </p:cNvSpPr>
          <p:nvPr/>
        </p:nvSpPr>
        <p:spPr bwMode="auto">
          <a:xfrm>
            <a:off x="7020272" y="1143000"/>
            <a:ext cx="259080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Times New Roman MT Extra Bold" pitchFamily="26" charset="0"/>
              </a:rPr>
              <a:t>Terrible designs!</a:t>
            </a:r>
          </a:p>
        </p:txBody>
      </p:sp>
    </p:spTree>
    <p:extLst>
      <p:ext uri="{BB962C8B-B14F-4D97-AF65-F5344CB8AC3E}">
        <p14:creationId xmlns:p14="http://schemas.microsoft.com/office/powerpoint/2010/main" val="198719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>
                <a:solidFill>
                  <a:schemeClr val="tx1"/>
                </a:solidFill>
              </a:rPr>
              <a:t>To many tabs...</a:t>
            </a: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24</a:t>
            </a:fld>
            <a:endParaRPr lang="id-ID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1844824"/>
            <a:ext cx="4724400" cy="4706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0995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>
                <a:solidFill>
                  <a:schemeClr val="tx1"/>
                </a:solidFill>
              </a:rPr>
              <a:t>An Alternative...</a:t>
            </a:r>
            <a:endParaRPr lang="id-ID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25</a:t>
            </a:fld>
            <a:endParaRPr lang="id-ID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599" y="1484784"/>
            <a:ext cx="7772400" cy="4846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0473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1640" y="2204864"/>
            <a:ext cx="8229600" cy="11430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Additional examples</a:t>
            </a:r>
            <a:endParaRPr lang="id-ID" sz="4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26</a:t>
            </a:fld>
            <a:endParaRPr lang="id-ID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835696" y="3212976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400" dirty="0" smtClean="0">
                <a:latin typeface="+mj-lt"/>
              </a:rPr>
              <a:t>Usability and stupidity…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4246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27</a:t>
            </a:fld>
            <a:endParaRPr lang="id-ID"/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1175486" y="1600637"/>
            <a:ext cx="7848872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1pPr>
            <a:lvl2pPr marL="9144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2pPr>
            <a:lvl3pPr marL="13716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3pPr>
            <a:lvl4pPr marL="18288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4pPr>
            <a:lvl5pPr marL="22860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5pPr>
            <a:lvl6pPr marL="2743200" indent="-457200" algn="r" rtl="1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6pPr>
            <a:lvl7pPr marL="3200400" indent="-457200" algn="r" rtl="1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7pPr>
            <a:lvl8pPr marL="3657600" indent="-457200" algn="r" rtl="1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8pPr>
            <a:lvl9pPr marL="4114800" indent="-457200" algn="r" rtl="1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9pPr>
          </a:lstStyle>
          <a:p>
            <a:pPr marL="88900" indent="-88900" algn="just" rtl="0">
              <a:spcBef>
                <a:spcPct val="50000"/>
              </a:spcBef>
            </a:pPr>
            <a:r>
              <a:rPr lang="en-US" sz="2800" dirty="0">
                <a:solidFill>
                  <a:srgbClr val="FF0000"/>
                </a:solidFill>
                <a:latin typeface="+mn-lt"/>
              </a:rPr>
              <a:t>This is hard to read. In fact, many people have gone </a:t>
            </a:r>
            <a:r>
              <a:rPr lang="en-US" sz="2800" dirty="0" smtClean="0">
                <a:solidFill>
                  <a:srgbClr val="FF0000"/>
                </a:solidFill>
                <a:latin typeface="+mn-lt"/>
              </a:rPr>
              <a:t>stone blind </a:t>
            </a:r>
            <a:r>
              <a:rPr lang="en-US" sz="2800" dirty="0">
                <a:solidFill>
                  <a:srgbClr val="FF0000"/>
                </a:solidFill>
                <a:latin typeface="+mn-lt"/>
              </a:rPr>
              <a:t>from reading horrible pages on Web sites. </a:t>
            </a:r>
            <a:r>
              <a:rPr lang="en-US" sz="2800" dirty="0" smtClean="0">
                <a:solidFill>
                  <a:srgbClr val="FF0000"/>
                </a:solidFill>
                <a:latin typeface="+mn-lt"/>
              </a:rPr>
              <a:t>You could </a:t>
            </a:r>
            <a:r>
              <a:rPr lang="en-US" sz="2800" dirty="0">
                <a:solidFill>
                  <a:srgbClr val="FF0000"/>
                </a:solidFill>
                <a:latin typeface="+mn-lt"/>
              </a:rPr>
              <a:t>be next! Well, that's a bit of an </a:t>
            </a:r>
            <a:r>
              <a:rPr lang="en-US" sz="2800" dirty="0" smtClean="0">
                <a:solidFill>
                  <a:srgbClr val="FF0000"/>
                </a:solidFill>
                <a:latin typeface="+mn-lt"/>
              </a:rPr>
              <a:t>exaggeration. Please</a:t>
            </a:r>
            <a:r>
              <a:rPr lang="en-US" sz="2800" dirty="0">
                <a:solidFill>
                  <a:srgbClr val="FF0000"/>
                </a:solidFill>
                <a:latin typeface="+mn-lt"/>
              </a:rPr>
              <a:t>, please, never do this</a:t>
            </a:r>
            <a:r>
              <a:rPr lang="he-IL" sz="2800" dirty="0">
                <a:solidFill>
                  <a:srgbClr val="FF0000"/>
                </a:solidFill>
              </a:rPr>
              <a:t>.</a:t>
            </a:r>
            <a:endParaRPr lang="id-ID" sz="2800" dirty="0"/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1158984" y="3578942"/>
            <a:ext cx="7373456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1pPr>
            <a:lvl2pPr marL="9144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2pPr>
            <a:lvl3pPr marL="13716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3pPr>
            <a:lvl4pPr marL="18288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4pPr>
            <a:lvl5pPr marL="2286000" indent="-457200" algn="r" rtl="1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5pPr>
            <a:lvl6pPr marL="2743200" indent="-457200" algn="r" rtl="1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6pPr>
            <a:lvl7pPr marL="3200400" indent="-457200" algn="r" rtl="1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7pPr>
            <a:lvl8pPr marL="3657600" indent="-457200" algn="r" rtl="1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8pPr>
            <a:lvl9pPr marL="4114800" indent="-457200" algn="r" rtl="1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cs typeface="Times New Roman (Hebrew)" charset="-79"/>
              </a:defRPr>
            </a:lvl9pPr>
          </a:lstStyle>
          <a:p>
            <a:pPr marL="0" indent="0" algn="just" rtl="0">
              <a:spcBef>
                <a:spcPct val="50000"/>
              </a:spcBef>
            </a:pPr>
            <a:r>
              <a:rPr lang="en-US" sz="2800" dirty="0">
                <a:latin typeface="+mn-lt"/>
              </a:rPr>
              <a:t>This is easier to read. The colors may not be very </a:t>
            </a:r>
            <a:r>
              <a:rPr lang="en-US" sz="2800" dirty="0" smtClean="0">
                <a:latin typeface="+mn-lt"/>
              </a:rPr>
              <a:t>pretty, but </a:t>
            </a:r>
            <a:r>
              <a:rPr lang="en-US" sz="2800" dirty="0">
                <a:latin typeface="+mn-lt"/>
              </a:rPr>
              <a:t>they sure are easier to read than the example </a:t>
            </a:r>
            <a:r>
              <a:rPr lang="en-US" sz="2800" dirty="0" smtClean="0">
                <a:latin typeface="+mn-lt"/>
              </a:rPr>
              <a:t>above. Also </a:t>
            </a:r>
            <a:r>
              <a:rPr lang="en-US" sz="2800" dirty="0">
                <a:latin typeface="+mn-lt"/>
              </a:rPr>
              <a:t>avoid colors that look ugly together.</a:t>
            </a:r>
          </a:p>
        </p:txBody>
      </p:sp>
    </p:spTree>
    <p:extLst>
      <p:ext uri="{BB962C8B-B14F-4D97-AF65-F5344CB8AC3E}">
        <p14:creationId xmlns:p14="http://schemas.microsoft.com/office/powerpoint/2010/main" val="237794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28</a:t>
            </a:fld>
            <a:endParaRPr lang="id-ID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457200"/>
            <a:ext cx="6999312" cy="5459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371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29</a:t>
            </a:fld>
            <a:endParaRPr lang="id-ID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431800"/>
            <a:ext cx="8304213" cy="5992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0834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Pengertian Usability Lanjutan...</a:t>
            </a:r>
            <a:endParaRPr lang="id-ID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id-ID" sz="2400" dirty="0" smtClean="0">
                <a:latin typeface="+mj-lt"/>
              </a:rPr>
              <a:t> Mendefinisikan usability sebagai </a:t>
            </a:r>
            <a:r>
              <a:rPr lang="id-ID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ukuran kualitas pengalaman pengguna ketika berinteraksi dengan produk</a:t>
            </a:r>
            <a:r>
              <a:rPr lang="id-ID" sz="2400" dirty="0" smtClean="0">
                <a:latin typeface="+mj-lt"/>
              </a:rPr>
              <a:t> atau sistem apakah situs web, aplikasi perangkat lunak, teknologi bergerak, maupun peralatan-peralatan lain yang dioperasikan oleh pengguna.</a:t>
            </a:r>
          </a:p>
          <a:p>
            <a:pPr marL="0" indent="0" algn="just">
              <a:buNone/>
            </a:pPr>
            <a:endParaRPr lang="id-ID" sz="2800" dirty="0" smtClean="0"/>
          </a:p>
          <a:p>
            <a:pPr marL="0" indent="0" algn="r">
              <a:buNone/>
            </a:pPr>
            <a:r>
              <a:rPr lang="id-ID" sz="2000" i="1" dirty="0"/>
              <a:t> </a:t>
            </a:r>
            <a:r>
              <a:rPr lang="id-ID" sz="2000" i="1" dirty="0" smtClean="0"/>
              <a:t>  (</a:t>
            </a:r>
            <a:r>
              <a:rPr lang="en-US" sz="2000" i="1" dirty="0" smtClean="0"/>
              <a:t>Nielsen J. (2012); Usability 101: Introduction to </a:t>
            </a:r>
            <a:r>
              <a:rPr lang="id-ID" sz="2000" i="1" dirty="0" smtClean="0"/>
              <a:t>U</a:t>
            </a:r>
            <a:r>
              <a:rPr lang="en-US" sz="2000" i="1" dirty="0" err="1" smtClean="0"/>
              <a:t>sability</a:t>
            </a:r>
            <a:r>
              <a:rPr lang="en-US" sz="2000" i="1" dirty="0" smtClean="0"/>
              <a:t>. </a:t>
            </a:r>
            <a:r>
              <a:rPr lang="en-US" sz="2000" i="1" dirty="0" err="1" smtClean="0"/>
              <a:t>Alertbox</a:t>
            </a:r>
            <a:r>
              <a:rPr lang="en-US" sz="2000" i="1" dirty="0" smtClean="0"/>
              <a:t>)</a:t>
            </a:r>
            <a:endParaRPr lang="id-ID" sz="20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0046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30</a:t>
            </a:fld>
            <a:endParaRPr lang="id-ID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63" y="407988"/>
            <a:ext cx="8321675" cy="604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066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31</a:t>
            </a:fld>
            <a:endParaRPr lang="id-ID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414338"/>
            <a:ext cx="8304213" cy="6029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8" y="2743200"/>
            <a:ext cx="8809037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4400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54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Kesimpulan </a:t>
            </a:r>
            <a:endParaRPr lang="id-ID" sz="5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32</a:t>
            </a:fld>
            <a:endParaRPr lang="id-ID"/>
          </a:p>
        </p:txBody>
      </p:sp>
      <p:sp>
        <p:nvSpPr>
          <p:cNvPr id="2" name="Rectangle 1"/>
          <p:cNvSpPr/>
          <p:nvPr/>
        </p:nvSpPr>
        <p:spPr>
          <a:xfrm>
            <a:off x="1259632" y="1772816"/>
            <a:ext cx="748883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2400" dirty="0">
                <a:latin typeface="+mj-lt"/>
              </a:rPr>
              <a:t>Usability testing </a:t>
            </a:r>
            <a:r>
              <a:rPr lang="id-ID" sz="2400" dirty="0">
                <a:latin typeface="+mj-lt"/>
              </a:rPr>
              <a:t>harus menjadi perhatian (catatan) lanjutan setiap </a:t>
            </a:r>
            <a:r>
              <a:rPr lang="en-US" sz="2400" dirty="0" smtClean="0">
                <a:latin typeface="+mj-lt"/>
              </a:rPr>
              <a:t>designer</a:t>
            </a:r>
            <a:r>
              <a:rPr lang="id-ID" sz="2400" dirty="0" smtClean="0">
                <a:latin typeface="+mj-lt"/>
              </a:rPr>
              <a:t> (</a:t>
            </a:r>
            <a:r>
              <a:rPr lang="id-ID" sz="2400" i="1" dirty="0" smtClean="0">
                <a:latin typeface="+mj-lt"/>
              </a:rPr>
              <a:t>programmer</a:t>
            </a:r>
            <a:r>
              <a:rPr lang="id-ID" sz="2400" dirty="0" smtClean="0">
                <a:latin typeface="+mj-lt"/>
              </a:rPr>
              <a:t>)</a:t>
            </a:r>
            <a:r>
              <a:rPr lang="en-US" sz="2400" dirty="0" smtClean="0">
                <a:latin typeface="+mj-lt"/>
              </a:rPr>
              <a:t>. </a:t>
            </a:r>
          </a:p>
          <a:p>
            <a:pPr marL="514350" indent="-514350" algn="just">
              <a:buFont typeface="+mj-lt"/>
              <a:buAutoNum type="arabicPeriod"/>
            </a:pPr>
            <a:endParaRPr lang="en-US" sz="2400" dirty="0">
              <a:latin typeface="+mj-lt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id-ID" sz="2400" dirty="0">
                <a:latin typeface="+mj-lt"/>
              </a:rPr>
              <a:t>Membuat hal-hal lebih mudah untuk digunakan orang lain tidak ada salahnya, karena selain mempercepat tercapainya tujuan juga dapat menambah nilai baik kualitas dari produk (</a:t>
            </a:r>
            <a:r>
              <a:rPr lang="id-ID" sz="2400" i="1" dirty="0">
                <a:latin typeface="+mj-lt"/>
              </a:rPr>
              <a:t>software</a:t>
            </a:r>
            <a:r>
              <a:rPr lang="id-ID" sz="2400" dirty="0">
                <a:latin typeface="+mj-lt"/>
              </a:rPr>
              <a:t>) kita kepada orang lain.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1274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Pengertian Usability Lanjutan...</a:t>
            </a:r>
            <a:endParaRPr lang="id-ID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id-ID" sz="2400" dirty="0" smtClean="0">
                <a:latin typeface="+mj-lt"/>
              </a:rPr>
              <a:t>International Organization for standardization (ISO) Definisikan usability sebagai tingkat dimana </a:t>
            </a:r>
            <a:r>
              <a:rPr lang="id-ID" sz="24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produk bisa digunakan oleh pengguna </a:t>
            </a:r>
            <a:r>
              <a:rPr lang="id-ID" sz="2400" dirty="0" smtClean="0">
                <a:solidFill>
                  <a:schemeClr val="accent6">
                    <a:lumMod val="75000"/>
                  </a:schemeClr>
                </a:solidFill>
                <a:latin typeface="+mj-lt"/>
              </a:rPr>
              <a:t>tertentu </a:t>
            </a:r>
            <a:r>
              <a:rPr lang="id-ID" sz="2400" dirty="0" smtClean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untuk mencapai tujuannya dengan lebih efektif, efisien</a:t>
            </a:r>
            <a:r>
              <a:rPr lang="id-ID" sz="2400" dirty="0" smtClean="0">
                <a:latin typeface="+mj-lt"/>
              </a:rPr>
              <a:t>, dan memuaskan dalam ruang lingkup penggunanya.</a:t>
            </a:r>
          </a:p>
          <a:p>
            <a:pPr algn="just">
              <a:buFont typeface="Wingdings" pitchFamily="2" charset="2"/>
              <a:buChar char="q"/>
            </a:pPr>
            <a:endParaRPr lang="id-ID" dirty="0" smtClean="0"/>
          </a:p>
          <a:p>
            <a:pPr marL="0" indent="0" algn="r">
              <a:buNone/>
            </a:pPr>
            <a:r>
              <a:rPr lang="id-ID" sz="2400" i="1" dirty="0" smtClean="0"/>
              <a:t> </a:t>
            </a:r>
            <a:r>
              <a:rPr lang="en-US" sz="2000" i="1" dirty="0" smtClean="0"/>
              <a:t>(ISO 9241-11: 1998, Ergonomic </a:t>
            </a:r>
            <a:r>
              <a:rPr lang="en-US" sz="2000" i="1" dirty="0" err="1" smtClean="0"/>
              <a:t>reqirements</a:t>
            </a:r>
            <a:r>
              <a:rPr lang="en-US" sz="2000" i="1" dirty="0" smtClean="0"/>
              <a:t> for office work with visual display terminals (VDTs) – Part 11: Guidance on usability</a:t>
            </a:r>
            <a:r>
              <a:rPr lang="en-US" sz="2400" i="1" dirty="0" smtClean="0"/>
              <a:t>)</a:t>
            </a:r>
            <a:endParaRPr lang="id-ID" sz="2400" i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5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Pengertian Usability Lanjutan...</a:t>
            </a:r>
            <a:endParaRPr lang="id-ID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id-ID" sz="2800" dirty="0" smtClean="0">
                <a:latin typeface="+mj-lt"/>
              </a:rPr>
              <a:t> U</a:t>
            </a:r>
            <a:r>
              <a:rPr lang="en-US" sz="2800" dirty="0" err="1" smtClean="0">
                <a:latin typeface="+mj-lt"/>
              </a:rPr>
              <a:t>sability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is a property of a part of the system, the interface, seen as an object </a:t>
            </a:r>
            <a:r>
              <a:rPr lang="en-US" sz="28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+mj-lt"/>
              </a:rPr>
              <a:t>connecting the user to the functionality of the </a:t>
            </a:r>
            <a:r>
              <a:rPr lang="en-US" sz="2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+mj-lt"/>
              </a:rPr>
              <a:t>product</a:t>
            </a:r>
            <a:r>
              <a:rPr lang="id-ID" sz="2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+mj-lt"/>
              </a:rPr>
              <a:t>.</a:t>
            </a:r>
          </a:p>
          <a:p>
            <a:pPr marL="0" indent="0" algn="just">
              <a:buNone/>
            </a:pPr>
            <a:endParaRPr lang="id-ID" dirty="0" smtClean="0"/>
          </a:p>
          <a:p>
            <a:pPr marL="0" indent="0" algn="r">
              <a:buNone/>
            </a:pPr>
            <a:r>
              <a:rPr lang="id-ID" sz="2800" i="1" dirty="0" smtClean="0"/>
              <a:t> </a:t>
            </a:r>
            <a:r>
              <a:rPr lang="en-US" sz="2400" i="1" dirty="0" smtClean="0"/>
              <a:t>(</a:t>
            </a:r>
            <a:r>
              <a:rPr lang="id-ID" sz="2000" i="1" dirty="0" smtClean="0"/>
              <a:t>Newman and Sproull, 1979</a:t>
            </a:r>
            <a:r>
              <a:rPr lang="en-US" sz="2400" i="1" dirty="0" smtClean="0"/>
              <a:t>)</a:t>
            </a:r>
            <a:endParaRPr lang="id-ID" sz="2400" i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5420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 Usability</a:t>
            </a:r>
            <a:endParaRPr lang="id-ID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id-ID" sz="2400" b="1" dirty="0" smtClean="0">
                <a:latin typeface="+mj-lt"/>
              </a:rPr>
              <a:t>Learnability</a:t>
            </a:r>
          </a:p>
          <a:p>
            <a:pPr marL="0" indent="0" algn="just">
              <a:buNone/>
            </a:pPr>
            <a:r>
              <a:rPr lang="id-ID" sz="2400" dirty="0">
                <a:latin typeface="+mj-lt"/>
              </a:rPr>
              <a:t> </a:t>
            </a:r>
            <a:r>
              <a:rPr lang="id-ID" sz="2400" dirty="0" smtClean="0">
                <a:latin typeface="+mj-lt"/>
              </a:rPr>
              <a:t>      Kemudahan bagi pengguna baru untuk dapat menggunakan sistem secara efektif dan mencapai kinerja yang paling optimal.</a:t>
            </a:r>
          </a:p>
          <a:p>
            <a:pPr algn="just">
              <a:buFont typeface="Wingdings" pitchFamily="2" charset="2"/>
              <a:buChar char="q"/>
            </a:pPr>
            <a:r>
              <a:rPr lang="id-ID" sz="2400" dirty="0" smtClean="0">
                <a:latin typeface="+mj-lt"/>
              </a:rPr>
              <a:t> Mengurangi waktu dan biaya untuk mempelajari sebuah sistem </a:t>
            </a:r>
          </a:p>
          <a:p>
            <a:pPr algn="just">
              <a:buFont typeface="Wingdings" pitchFamily="2" charset="2"/>
              <a:buChar char="q"/>
            </a:pPr>
            <a:r>
              <a:rPr lang="id-ID" sz="2400" dirty="0">
                <a:latin typeface="+mj-lt"/>
              </a:rPr>
              <a:t> </a:t>
            </a:r>
            <a:r>
              <a:rPr lang="id-ID" sz="2400" dirty="0" smtClean="0">
                <a:latin typeface="+mj-lt"/>
              </a:rPr>
              <a:t>Memungkinkan latihan yang lebih fleksibel bagi pengguna </a:t>
            </a:r>
          </a:p>
          <a:p>
            <a:pPr algn="just">
              <a:buFont typeface="Wingdings" pitchFamily="2" charset="2"/>
              <a:buChar char="q"/>
            </a:pPr>
            <a:r>
              <a:rPr lang="id-ID" sz="2400" dirty="0" smtClean="0">
                <a:latin typeface="+mj-lt"/>
              </a:rPr>
              <a:t> Pengguna dapat menjadi lebih efektif dengan cepat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5778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 Usability Lanjutan...</a:t>
            </a:r>
            <a:endParaRPr lang="id-ID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id-ID" sz="2400" b="1" dirty="0" smtClean="0">
                <a:latin typeface="+mj-lt"/>
              </a:rPr>
              <a:t>Prinsip-prinsip yang mempengaruhi tingkat learnability:</a:t>
            </a:r>
          </a:p>
          <a:p>
            <a:pPr marL="514350" indent="-514350" algn="just">
              <a:buFont typeface="+mj-lt"/>
              <a:buAutoNum type="alphaUcPeriod"/>
            </a:pPr>
            <a:r>
              <a:rPr lang="id-ID" sz="2400" b="1" dirty="0" smtClean="0">
                <a:latin typeface="+mj-lt"/>
              </a:rPr>
              <a:t>Predictability, </a:t>
            </a:r>
            <a:r>
              <a:rPr lang="id-ID" sz="2400" dirty="0" smtClean="0">
                <a:latin typeface="+mj-lt"/>
              </a:rPr>
              <a:t>yaitu pengetahuan pengguna mengenai interaksi yang telah dilakukan, cukup untuk memprediksi hasil dari interaksi yang dilakukan berikutnya.</a:t>
            </a:r>
          </a:p>
          <a:p>
            <a:pPr marL="514350" indent="-514350" algn="just">
              <a:buFont typeface="+mj-lt"/>
              <a:buAutoNum type="alphaUcPeriod"/>
            </a:pPr>
            <a:r>
              <a:rPr lang="id-ID" sz="2400" b="1" dirty="0" smtClean="0">
                <a:latin typeface="+mj-lt"/>
              </a:rPr>
              <a:t>Feedback</a:t>
            </a:r>
            <a:r>
              <a:rPr lang="id-ID" sz="2400" dirty="0" smtClean="0">
                <a:latin typeface="+mj-lt"/>
              </a:rPr>
              <a:t>, yaitu seberapa jauh pengguna mengetahui akibat dari suatu interaksi (</a:t>
            </a:r>
            <a:r>
              <a:rPr lang="id-ID" sz="2400" i="1" dirty="0" smtClean="0">
                <a:latin typeface="+mj-lt"/>
              </a:rPr>
              <a:t>Immediately</a:t>
            </a:r>
            <a:r>
              <a:rPr lang="id-ID" sz="2400" dirty="0" smtClean="0">
                <a:latin typeface="+mj-lt"/>
              </a:rPr>
              <a:t> atau </a:t>
            </a:r>
            <a:r>
              <a:rPr lang="id-ID" sz="2400" i="1" dirty="0" smtClean="0">
                <a:latin typeface="+mj-lt"/>
              </a:rPr>
              <a:t>eventually</a:t>
            </a:r>
            <a:r>
              <a:rPr lang="id-ID" sz="2400" dirty="0" smtClean="0">
                <a:latin typeface="+mj-lt"/>
              </a:rPr>
              <a:t>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9722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4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 Usability Lanjutan...</a:t>
            </a:r>
            <a:endParaRPr lang="id-ID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d-ID" b="1" dirty="0" smtClean="0"/>
              <a:t>C</a:t>
            </a:r>
            <a:r>
              <a:rPr lang="id-ID" sz="2600" b="1" dirty="0" smtClean="0">
                <a:latin typeface="+mj-lt"/>
              </a:rPr>
              <a:t>. Familiarity</a:t>
            </a:r>
          </a:p>
          <a:p>
            <a:pPr marL="442913" indent="-442913" algn="just">
              <a:buNone/>
            </a:pPr>
            <a:r>
              <a:rPr lang="id-ID" sz="2600" dirty="0" smtClean="0">
                <a:latin typeface="+mj-lt"/>
              </a:rPr>
              <a:t>     Korelasi antara pengetahuan pengguna yang telah dimiliki dan pengetahuan yang dibutuhkan untuk menggunakan model interaksi</a:t>
            </a:r>
          </a:p>
          <a:p>
            <a:pPr marL="442913" indent="-442913" algn="just">
              <a:buNone/>
            </a:pPr>
            <a:r>
              <a:rPr lang="id-ID" sz="2600" b="1" dirty="0" smtClean="0">
                <a:latin typeface="+mj-lt"/>
              </a:rPr>
              <a:t>D. Generalizability</a:t>
            </a:r>
          </a:p>
          <a:p>
            <a:pPr marL="442913" indent="-442913" algn="just">
              <a:buNone/>
            </a:pPr>
            <a:r>
              <a:rPr lang="id-ID" sz="2600" dirty="0">
                <a:latin typeface="+mj-lt"/>
              </a:rPr>
              <a:t> </a:t>
            </a:r>
            <a:r>
              <a:rPr lang="id-ID" sz="2600" dirty="0" smtClean="0">
                <a:latin typeface="+mj-lt"/>
              </a:rPr>
              <a:t>    </a:t>
            </a:r>
            <a:r>
              <a:rPr lang="sv-SE" sz="2600" dirty="0" smtClean="0">
                <a:latin typeface="+mj-lt"/>
              </a:rPr>
              <a:t>Perluasan pengetahuan dalam interaksi tertentu untuk digunakan dalam sistem yang baru (generalisasi). Hal ini dipengaruhi oleh standar dan panduan (</a:t>
            </a:r>
            <a:r>
              <a:rPr lang="sv-SE" sz="2600" i="1" dirty="0" smtClean="0">
                <a:latin typeface="+mj-lt"/>
              </a:rPr>
              <a:t>guidelines</a:t>
            </a:r>
            <a:r>
              <a:rPr lang="sv-SE" sz="2600" dirty="0" smtClean="0">
                <a:latin typeface="+mj-lt"/>
              </a:rPr>
              <a:t>)</a:t>
            </a:r>
            <a:endParaRPr lang="id-ID" sz="2600" dirty="0" smtClean="0">
              <a:latin typeface="+mj-lt"/>
            </a:endParaRPr>
          </a:p>
          <a:p>
            <a:pPr marL="442913" indent="-442913" algn="just">
              <a:buNone/>
            </a:pPr>
            <a:r>
              <a:rPr lang="id-ID" sz="2600" b="1" dirty="0" smtClean="0">
                <a:latin typeface="+mj-lt"/>
              </a:rPr>
              <a:t>E</a:t>
            </a:r>
            <a:r>
              <a:rPr lang="id-ID" sz="2600" dirty="0" smtClean="0">
                <a:latin typeface="+mj-lt"/>
              </a:rPr>
              <a:t>. </a:t>
            </a:r>
            <a:r>
              <a:rPr lang="id-ID" sz="2600" b="1" dirty="0" smtClean="0">
                <a:latin typeface="+mj-lt"/>
              </a:rPr>
              <a:t>Consistency</a:t>
            </a:r>
          </a:p>
          <a:p>
            <a:pPr marL="442913" indent="-442913" algn="just">
              <a:buNone/>
            </a:pPr>
            <a:r>
              <a:rPr lang="id-ID" sz="2600" dirty="0" smtClean="0">
                <a:latin typeface="+mj-lt"/>
              </a:rPr>
              <a:t>      Kemiripan perilaku input/output yang dibangkitkan dari situasi yang hampir sama atau tujuan dari suatu pekerjaan</a:t>
            </a:r>
            <a:endParaRPr lang="id-ID" sz="2600" b="1" dirty="0" smtClean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598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 Usability Lanjutan...</a:t>
            </a:r>
            <a:endParaRPr lang="id-ID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id-ID" sz="2600" b="1" dirty="0" smtClean="0"/>
              <a:t>2. Flexibility</a:t>
            </a:r>
          </a:p>
          <a:p>
            <a:pPr marL="0" indent="0" algn="just">
              <a:buNone/>
            </a:pPr>
            <a:r>
              <a:rPr lang="sv-SE" sz="2600" dirty="0" smtClean="0"/>
              <a:t>Variasi cara/model bagi pengguna dan sistem dalam bertukar informasi</a:t>
            </a:r>
            <a:r>
              <a:rPr lang="id-ID" sz="2600" dirty="0" smtClean="0"/>
              <a:t> (terkadang dimungkinkan </a:t>
            </a:r>
            <a:r>
              <a:rPr lang="sv-SE" sz="2600" dirty="0" smtClean="0"/>
              <a:t>reorganisasi tugas maupun bisnis</a:t>
            </a:r>
            <a:r>
              <a:rPr lang="id-ID" sz="2600" dirty="0" smtClean="0"/>
              <a:t>).</a:t>
            </a:r>
          </a:p>
          <a:p>
            <a:pPr marL="0" indent="0" algn="just">
              <a:buNone/>
            </a:pPr>
            <a:r>
              <a:rPr lang="id-ID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Prinsip-prinsip yang mempengaruhi:</a:t>
            </a:r>
          </a:p>
          <a:p>
            <a:pPr algn="just">
              <a:buFont typeface="Wingdings" pitchFamily="2" charset="2"/>
              <a:buChar char="v"/>
            </a:pPr>
            <a:r>
              <a:rPr lang="id-ID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Dialogue Initiative, </a:t>
            </a:r>
            <a:r>
              <a:rPr lang="id-ID" sz="2600" dirty="0" smtClean="0"/>
              <a:t>kebebasan dari sistem menentukan kendala pada input yg digunakan.</a:t>
            </a:r>
          </a:p>
          <a:p>
            <a:pPr algn="just">
              <a:buFont typeface="Wingdings" pitchFamily="2" charset="2"/>
              <a:buChar char="v"/>
            </a:pPr>
            <a:r>
              <a:rPr lang="id-ID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Multithreading, </a:t>
            </a:r>
            <a:r>
              <a:rPr lang="id-ID" sz="2600" dirty="0"/>
              <a:t>k</a:t>
            </a:r>
            <a:r>
              <a:rPr lang="id-ID" sz="2600" dirty="0" smtClean="0"/>
              <a:t>emampuan sistem untuk mendukung interaksi pengguna dalam melakukan lebih dari satu pekerjaan pada waktu yang sama.</a:t>
            </a:r>
          </a:p>
          <a:p>
            <a:pPr algn="just">
              <a:buFont typeface="Wingdings" pitchFamily="2" charset="2"/>
              <a:buChar char="v"/>
            </a:pPr>
            <a:r>
              <a:rPr lang="id-ID" sz="2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Task Migratability</a:t>
            </a:r>
            <a:r>
              <a:rPr lang="id-ID" sz="2600" dirty="0" smtClean="0"/>
              <a:t>, pemberian tanggung jawab eksekusi suatu tugas antara user dan sistem  </a:t>
            </a:r>
            <a:endParaRPr lang="id-ID" sz="26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4FE14-EFD6-4708-BB41-6D8A4679C5C5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2278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254</TotalTime>
  <Words>993</Words>
  <Application>Microsoft Office PowerPoint</Application>
  <PresentationFormat>On-screen Show (4:3)</PresentationFormat>
  <Paragraphs>121</Paragraphs>
  <Slides>32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4" baseType="lpstr">
      <vt:lpstr>Solstice</vt:lpstr>
      <vt:lpstr>Photo Editor Photo</vt:lpstr>
      <vt:lpstr>Prinsip Usability </vt:lpstr>
      <vt:lpstr>Pengertian Usability</vt:lpstr>
      <vt:lpstr>Pengertian Usability Lanjutan...</vt:lpstr>
      <vt:lpstr>Pengertian Usability Lanjutan...</vt:lpstr>
      <vt:lpstr>Pengertian Usability Lanjutan...</vt:lpstr>
      <vt:lpstr>Prinsip Usability</vt:lpstr>
      <vt:lpstr>Prinsip Usability Lanjutan...</vt:lpstr>
      <vt:lpstr>Prinsip Usability Lanjutan...</vt:lpstr>
      <vt:lpstr>Prinsip Usability Lanjutan...</vt:lpstr>
      <vt:lpstr>Prinsip Usability Lanjutan...</vt:lpstr>
      <vt:lpstr>Prinsip Usability Lanjutan...</vt:lpstr>
      <vt:lpstr>Prinsip Usability Lanjutan...</vt:lpstr>
      <vt:lpstr>Parameter Untuk Mengukur Usability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Contoh Usability</vt:lpstr>
      <vt:lpstr>PowerPoint Presentation</vt:lpstr>
      <vt:lpstr>Contoh Usablity </vt:lpstr>
      <vt:lpstr>To many tabs...</vt:lpstr>
      <vt:lpstr>An Alternative...</vt:lpstr>
      <vt:lpstr>Additional 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Kesimpulan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Prinsip Usability</dc:title>
  <dc:creator>user</dc:creator>
  <cp:lastModifiedBy>ASUS</cp:lastModifiedBy>
  <cp:revision>40</cp:revision>
  <dcterms:created xsi:type="dcterms:W3CDTF">2019-03-09T02:52:31Z</dcterms:created>
  <dcterms:modified xsi:type="dcterms:W3CDTF">2021-03-10T02:07:39Z</dcterms:modified>
</cp:coreProperties>
</file>

<file path=docProps/thumbnail.jpeg>
</file>